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62" r:id="rId5"/>
    <p:sldId id="263" r:id="rId6"/>
    <p:sldId id="267" r:id="rId7"/>
    <p:sldId id="264" r:id="rId8"/>
    <p:sldId id="265" r:id="rId9"/>
    <p:sldId id="268" r:id="rId10"/>
    <p:sldId id="266" r:id="rId11"/>
    <p:sldId id="269" r:id="rId12"/>
    <p:sldId id="261"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116" d="100"/>
          <a:sy n="116"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6/17/2016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_tradnl" b="1" dirty="0"/>
              <a:t>Presentación </a:t>
            </a:r>
            <a:br>
              <a:rPr lang="es-ES_tradnl" b="1" dirty="0"/>
            </a:br>
            <a:r>
              <a:rPr lang="es-ES_tradnl" b="1" dirty="0"/>
              <a:t>Programación de arquitecturas encastadas</a:t>
            </a:r>
            <a:endParaRPr lang="es-ES" b="1" dirty="0"/>
          </a:p>
        </p:txBody>
      </p:sp>
      <p:sp>
        <p:nvSpPr>
          <p:cNvPr id="3" name="Subtítulo 2"/>
          <p:cNvSpPr>
            <a:spLocks noGrp="1"/>
          </p:cNvSpPr>
          <p:nvPr>
            <p:ph type="subTitle" idx="1"/>
          </p:nvPr>
        </p:nvSpPr>
        <p:spPr>
          <a:xfrm>
            <a:off x="4515378" y="4556440"/>
            <a:ext cx="6987645" cy="1388534"/>
          </a:xfrm>
        </p:spPr>
        <p:txBody>
          <a:bodyPr/>
          <a:lstStyle/>
          <a:p>
            <a:r>
              <a:rPr lang="es-ES_tradnl" b="1" dirty="0"/>
              <a:t>Xavi Cano</a:t>
            </a:r>
          </a:p>
          <a:p>
            <a:r>
              <a:rPr lang="es-ES_tradnl" b="1" dirty="0"/>
              <a:t>Claudio Cárcamo</a:t>
            </a:r>
          </a:p>
          <a:p>
            <a:r>
              <a:rPr lang="es-ES_tradnl" b="1" dirty="0"/>
              <a:t>Grupo B</a:t>
            </a:r>
            <a:endParaRPr lang="es-ES" b="1" dirty="0"/>
          </a:p>
        </p:txBody>
      </p:sp>
    </p:spTree>
    <p:extLst>
      <p:ext uri="{BB962C8B-B14F-4D97-AF65-F5344CB8AC3E}">
        <p14:creationId xmlns:p14="http://schemas.microsoft.com/office/powerpoint/2010/main" val="398649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71778"/>
            <a:ext cx="10018713" cy="801434"/>
          </a:xfrm>
        </p:spPr>
        <p:txBody>
          <a:bodyPr>
            <a:normAutofit/>
          </a:bodyPr>
          <a:lstStyle/>
          <a:p>
            <a:r>
              <a:rPr lang="es-ES_tradnl" b="1" u="sng" dirty="0"/>
              <a:t>Ingeniería de detalle</a:t>
            </a:r>
            <a:endParaRPr lang="es-ES" b="1" u="sng" dirty="0"/>
          </a:p>
        </p:txBody>
      </p:sp>
      <p:sp>
        <p:nvSpPr>
          <p:cNvPr id="8" name="CuadroTexto 7"/>
          <p:cNvSpPr txBox="1"/>
          <p:nvPr/>
        </p:nvSpPr>
        <p:spPr>
          <a:xfrm>
            <a:off x="1747157" y="993321"/>
            <a:ext cx="9642022" cy="4955203"/>
          </a:xfrm>
          <a:prstGeom prst="rect">
            <a:avLst/>
          </a:prstGeom>
          <a:noFill/>
        </p:spPr>
        <p:txBody>
          <a:bodyPr wrap="square" rtlCol="0">
            <a:spAutoFit/>
          </a:bodyPr>
          <a:lstStyle/>
          <a:p>
            <a:pPr marL="457200" indent="-457200">
              <a:buFont typeface="Wingdings" panose="05000000000000000000" pitchFamily="2" charset="2"/>
              <a:buChar char="Ø"/>
            </a:pPr>
            <a:r>
              <a:rPr lang="es-ES_tradnl" sz="2800" b="1" dirty="0"/>
              <a:t>Diagrama de flujo:</a:t>
            </a:r>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p:txBody>
      </p:sp>
      <p:pic>
        <p:nvPicPr>
          <p:cNvPr id="2" name="Imagen 1"/>
          <p:cNvPicPr>
            <a:picLocks noChangeAspect="1"/>
          </p:cNvPicPr>
          <p:nvPr/>
        </p:nvPicPr>
        <p:blipFill>
          <a:blip r:embed="rId2"/>
          <a:stretch>
            <a:fillRect/>
          </a:stretch>
        </p:blipFill>
        <p:spPr>
          <a:xfrm>
            <a:off x="4733370" y="1622854"/>
            <a:ext cx="3481326" cy="5169243"/>
          </a:xfrm>
          <a:prstGeom prst="rect">
            <a:avLst/>
          </a:prstGeom>
        </p:spPr>
      </p:pic>
    </p:spTree>
    <p:extLst>
      <p:ext uri="{BB962C8B-B14F-4D97-AF65-F5344CB8AC3E}">
        <p14:creationId xmlns:p14="http://schemas.microsoft.com/office/powerpoint/2010/main" val="153678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Problemas</a:t>
            </a:r>
            <a:endParaRPr lang="es-ES" b="1" u="sng" dirty="0"/>
          </a:p>
        </p:txBody>
      </p:sp>
      <p:sp>
        <p:nvSpPr>
          <p:cNvPr id="8" name="CuadroTexto 7"/>
          <p:cNvSpPr txBox="1"/>
          <p:nvPr/>
        </p:nvSpPr>
        <p:spPr>
          <a:xfrm>
            <a:off x="1747157" y="993321"/>
            <a:ext cx="9642022" cy="8710077"/>
          </a:xfrm>
          <a:prstGeom prst="rect">
            <a:avLst/>
          </a:prstGeom>
          <a:noFill/>
        </p:spPr>
        <p:txBody>
          <a:bodyPr wrap="square" rtlCol="0">
            <a:spAutoFit/>
          </a:bodyPr>
          <a:lstStyle/>
          <a:p>
            <a:pPr marL="285750" indent="-285750">
              <a:buFont typeface="Arial" panose="020B0604020202020204" pitchFamily="34" charset="0"/>
              <a:buChar char="•"/>
            </a:pPr>
            <a:endParaRPr lang="es-ES_tradnl" sz="2800" dirty="0"/>
          </a:p>
          <a:p>
            <a:pPr marL="285750" indent="-285750">
              <a:buFont typeface="Arial" panose="020B0604020202020204" pitchFamily="34" charset="0"/>
              <a:buChar char="•"/>
            </a:pPr>
            <a:endParaRPr lang="es-ES_tradnl" sz="2800" dirty="0"/>
          </a:p>
          <a:p>
            <a:pPr marL="457200" indent="-457200">
              <a:buFont typeface="Wingdings" panose="05000000000000000000" pitchFamily="2" charset="2"/>
              <a:buChar char="Ø"/>
            </a:pPr>
            <a:r>
              <a:rPr lang="es-ES_tradnl" dirty="0"/>
              <a:t>En ocasiones el robot cambiaba de sentido, moviéndose en al revés. Esto se debía a que en ocasiones se cumplían dos condiciones y mientras giraba hacia un sentido, giraba hacia otro moviéndose al revés. Ya que el giro cambia el sentido de las ruedas.</a:t>
            </a:r>
          </a:p>
          <a:p>
            <a:pPr marL="457200" indent="-457200">
              <a:buFont typeface="Wingdings" panose="05000000000000000000" pitchFamily="2" charset="2"/>
              <a:buChar char="Ø"/>
            </a:pPr>
            <a:endParaRPr lang="es-ES_tradnl" dirty="0"/>
          </a:p>
          <a:p>
            <a:endParaRPr lang="es-ES_tradnl" dirty="0"/>
          </a:p>
          <a:p>
            <a:pPr marL="457200" indent="-457200">
              <a:buFont typeface="Wingdings" panose="05000000000000000000" pitchFamily="2" charset="2"/>
              <a:buChar char="Ø"/>
            </a:pPr>
            <a:r>
              <a:rPr lang="es-ES_tradnl" dirty="0"/>
              <a:t>El sensor devolvía un cero, creándose valores falsos en algunas ocasiones. </a:t>
            </a:r>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r>
              <a:rPr lang="es-ES_tradnl" dirty="0"/>
              <a:t>Cuando el robot se encontraba en una esquina, el valor que devolvía el sensor era mayor que el programado por lo que el robot hacia un giro inesperado. La solución fue aumentar el rango programado.</a:t>
            </a:r>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p:txBody>
      </p:sp>
    </p:spTree>
    <p:extLst>
      <p:ext uri="{BB962C8B-B14F-4D97-AF65-F5344CB8AC3E}">
        <p14:creationId xmlns:p14="http://schemas.microsoft.com/office/powerpoint/2010/main" val="141494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Conclusiones</a:t>
            </a:r>
            <a:endParaRPr lang="es-ES" b="1" u="sng" dirty="0"/>
          </a:p>
        </p:txBody>
      </p:sp>
      <p:sp>
        <p:nvSpPr>
          <p:cNvPr id="8" name="CuadroTexto 7"/>
          <p:cNvSpPr txBox="1"/>
          <p:nvPr/>
        </p:nvSpPr>
        <p:spPr>
          <a:xfrm>
            <a:off x="1747157" y="993321"/>
            <a:ext cx="9642022" cy="4247317"/>
          </a:xfrm>
          <a:prstGeom prst="rect">
            <a:avLst/>
          </a:prstGeom>
          <a:noFill/>
        </p:spPr>
        <p:txBody>
          <a:bodyPr wrap="square" rtlCol="0">
            <a:spAutoFit/>
          </a:bodyPr>
          <a:lstStyle/>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endParaRPr lang="es-ES_tradnl" dirty="0"/>
          </a:p>
          <a:p>
            <a:pPr marL="285750" indent="-285750">
              <a:buFont typeface="Wingdings" panose="05000000000000000000" pitchFamily="2" charset="2"/>
              <a:buChar char="Ø"/>
            </a:pPr>
            <a:r>
              <a:rPr lang="es-ES_tradnl" dirty="0"/>
              <a:t>Debido al escaso tiempo de programación nos hubiera gustado mejorar el código , no incluyendo tantas variables de comprobación.</a:t>
            </a:r>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r>
              <a:rPr lang="es-ES_tradnl" dirty="0"/>
              <a:t>Hemos conseguido realizar los giros del robot sin tener que detener ninguna de las 4 ruedas, de esta forma el giro es mas eficiente.</a:t>
            </a:r>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endParaRPr lang="es-ES_tradnl" dirty="0"/>
          </a:p>
          <a:p>
            <a:pPr marL="285750" indent="-285750">
              <a:buFont typeface="Wingdings" panose="05000000000000000000" pitchFamily="2" charset="2"/>
              <a:buChar char="Ø"/>
            </a:pPr>
            <a:r>
              <a:rPr lang="es-ES_tradnl" dirty="0"/>
              <a:t>Nos hubiera gustado haber podido trabajar con todos los recursos del robot, como por ejemplo: sonido, leds, etc... Para haber demostrado todos nuestros conocimientos.</a:t>
            </a:r>
          </a:p>
        </p:txBody>
      </p:sp>
    </p:spTree>
    <p:extLst>
      <p:ext uri="{BB962C8B-B14F-4D97-AF65-F5344CB8AC3E}">
        <p14:creationId xmlns:p14="http://schemas.microsoft.com/office/powerpoint/2010/main" val="146171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2" y="293915"/>
            <a:ext cx="10018713" cy="865414"/>
          </a:xfrm>
        </p:spPr>
        <p:txBody>
          <a:bodyPr/>
          <a:lstStyle/>
          <a:p>
            <a:r>
              <a:rPr lang="es-ES_tradnl" b="1" u="sng" dirty="0"/>
              <a:t>Demostración</a:t>
            </a:r>
            <a:endParaRPr lang="es-ES" b="1" u="sng" dirty="0"/>
          </a:p>
        </p:txBody>
      </p:sp>
      <p:pic>
        <p:nvPicPr>
          <p:cNvPr id="6" name="Video_Demo_Pa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62732" y="1619250"/>
            <a:ext cx="7061872" cy="3971925"/>
          </a:xfrm>
        </p:spPr>
      </p:pic>
      <p:sp>
        <p:nvSpPr>
          <p:cNvPr id="3" name="CuadroTexto 2"/>
          <p:cNvSpPr txBox="1"/>
          <p:nvPr/>
        </p:nvSpPr>
        <p:spPr>
          <a:xfrm>
            <a:off x="2932670" y="5840627"/>
            <a:ext cx="7109254" cy="369332"/>
          </a:xfrm>
          <a:prstGeom prst="rect">
            <a:avLst/>
          </a:prstGeom>
          <a:noFill/>
        </p:spPr>
        <p:txBody>
          <a:bodyPr wrap="square" rtlCol="0">
            <a:spAutoFit/>
          </a:bodyPr>
          <a:lstStyle/>
          <a:p>
            <a:pPr algn="ctr"/>
            <a:r>
              <a:rPr lang="es-ES" dirty="0"/>
              <a:t>https://www.youtube.com/watch?v=TR54CwV3l04</a:t>
            </a:r>
          </a:p>
        </p:txBody>
      </p:sp>
    </p:spTree>
    <p:extLst>
      <p:ext uri="{BB962C8B-B14F-4D97-AF65-F5344CB8AC3E}">
        <p14:creationId xmlns:p14="http://schemas.microsoft.com/office/powerpoint/2010/main" val="3687992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Introducción</a:t>
            </a:r>
            <a:endParaRPr lang="es-ES" b="1" u="sng" dirty="0"/>
          </a:p>
        </p:txBody>
      </p:sp>
      <p:sp>
        <p:nvSpPr>
          <p:cNvPr id="8" name="CuadroTexto 7"/>
          <p:cNvSpPr txBox="1"/>
          <p:nvPr/>
        </p:nvSpPr>
        <p:spPr>
          <a:xfrm>
            <a:off x="1747157" y="993321"/>
            <a:ext cx="9642022" cy="4462760"/>
          </a:xfrm>
          <a:prstGeom prst="rect">
            <a:avLst/>
          </a:prstGeom>
          <a:noFill/>
        </p:spPr>
        <p:txBody>
          <a:bodyPr wrap="square" rtlCol="0">
            <a:spAutoFit/>
          </a:bodyPr>
          <a:lstStyle/>
          <a:p>
            <a:pPr marL="285750" indent="-285750">
              <a:buFont typeface="Arial" panose="020B0604020202020204" pitchFamily="34" charset="0"/>
              <a:buChar char="•"/>
            </a:pPr>
            <a:endParaRPr lang="es-ES_tradnl" sz="2800" dirty="0"/>
          </a:p>
          <a:p>
            <a:pPr marL="457200" indent="-457200">
              <a:buFont typeface="Wingdings" panose="05000000000000000000" pitchFamily="2" charset="2"/>
              <a:buChar char="Ø"/>
            </a:pPr>
            <a:r>
              <a:rPr lang="es-ES_tradnl" sz="2800" b="1" dirty="0"/>
              <a:t>¿ Que queremos hacer ?</a:t>
            </a:r>
          </a:p>
          <a:p>
            <a:endParaRPr lang="es-ES_tradnl" dirty="0"/>
          </a:p>
          <a:p>
            <a:r>
              <a:rPr lang="es-ES_tradnl" dirty="0"/>
              <a:t>	Lo que se pretende conseguir en este proyecto es  hacer que nuestro robot siga una pared, ya 	sea a izquierda o a derecha y además en este proceso evitar los obstáculos que se vaya 	encontrando a lo largo del recorrido.</a:t>
            </a:r>
          </a:p>
          <a:p>
            <a:endParaRPr lang="es-ES_tradnl" sz="2800" dirty="0"/>
          </a:p>
          <a:p>
            <a:pPr marL="457200" indent="-457200">
              <a:buFont typeface="Wingdings" panose="05000000000000000000" pitchFamily="2" charset="2"/>
              <a:buChar char="Ø"/>
            </a:pPr>
            <a:r>
              <a:rPr lang="es-ES_tradnl" sz="2800" b="1" dirty="0"/>
              <a:t>Objetivos:</a:t>
            </a:r>
          </a:p>
          <a:p>
            <a:endParaRPr lang="es-ES_tradnl" sz="2800" b="1" dirty="0"/>
          </a:p>
          <a:p>
            <a:pPr marL="914400" lvl="1" indent="-457200">
              <a:buFont typeface="Wingdings" panose="05000000000000000000" pitchFamily="2" charset="2"/>
              <a:buChar char="ü"/>
            </a:pPr>
            <a:r>
              <a:rPr lang="es-ES_tradnl" dirty="0"/>
              <a:t>Conseguir mover sus ruedas mediante sus 4 motores.</a:t>
            </a:r>
          </a:p>
          <a:p>
            <a:pPr marL="800100" lvl="1" indent="-342900">
              <a:buFont typeface="Wingdings" panose="05000000000000000000" pitchFamily="2" charset="2"/>
              <a:buChar char="ü"/>
            </a:pPr>
            <a:r>
              <a:rPr lang="es-ES_tradnl" dirty="0"/>
              <a:t>	Conseguir evitar obstáculos mediante su sensor.</a:t>
            </a:r>
          </a:p>
          <a:p>
            <a:pPr marL="800100" lvl="1" indent="-342900">
              <a:buFont typeface="Wingdings" panose="05000000000000000000" pitchFamily="2" charset="2"/>
              <a:buChar char="ü"/>
            </a:pPr>
            <a:r>
              <a:rPr lang="es-ES_tradnl" dirty="0"/>
              <a:t>	Conseguir seguir una pared a derecha o izquierda.</a:t>
            </a:r>
          </a:p>
          <a:p>
            <a:pPr marL="800100" lvl="1" indent="-342900">
              <a:buFont typeface="Wingdings" panose="05000000000000000000" pitchFamily="2" charset="2"/>
              <a:buChar char="ü"/>
            </a:pPr>
            <a:r>
              <a:rPr lang="es-ES_tradnl" dirty="0"/>
              <a:t>	Conseguir mostrar los valores de los sensores en su pantalla.</a:t>
            </a:r>
          </a:p>
        </p:txBody>
      </p:sp>
    </p:spTree>
    <p:extLst>
      <p:ext uri="{BB962C8B-B14F-4D97-AF65-F5344CB8AC3E}">
        <p14:creationId xmlns:p14="http://schemas.microsoft.com/office/powerpoint/2010/main" val="403837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747157" y="993321"/>
            <a:ext cx="9642022" cy="1231106"/>
          </a:xfrm>
          <a:prstGeom prst="rect">
            <a:avLst/>
          </a:prstGeom>
          <a:noFill/>
        </p:spPr>
        <p:txBody>
          <a:bodyPr wrap="square" rtlCol="0">
            <a:spAutoFit/>
          </a:bodyPr>
          <a:lstStyle/>
          <a:p>
            <a:pPr marL="285750" indent="-285750">
              <a:buFont typeface="Arial" panose="020B0604020202020204" pitchFamily="34" charset="0"/>
              <a:buChar char="•"/>
            </a:pPr>
            <a:endParaRPr lang="es-ES_tradnl" sz="2800" dirty="0"/>
          </a:p>
          <a:p>
            <a:pPr marL="457200" indent="-457200">
              <a:buFont typeface="Wingdings" panose="05000000000000000000" pitchFamily="2" charset="2"/>
              <a:buChar char="Ø"/>
            </a:pPr>
            <a:r>
              <a:rPr lang="es-ES_tradnl" sz="2800" b="1" dirty="0"/>
              <a:t>Herramientas de trabajo: </a:t>
            </a:r>
            <a:endParaRPr lang="es-ES_tradnl" dirty="0"/>
          </a:p>
          <a:p>
            <a:pPr marL="457200" indent="-457200">
              <a:buFont typeface="Wingdings" panose="05000000000000000000" pitchFamily="2" charset="2"/>
              <a:buChar char="Ø"/>
            </a:pPr>
            <a:endParaRPr lang="es-ES_tradnl" dirty="0"/>
          </a:p>
        </p:txBody>
      </p:sp>
      <p:sp>
        <p:nvSpPr>
          <p:cNvPr id="2" name="CuadroTexto 1"/>
          <p:cNvSpPr txBox="1"/>
          <p:nvPr/>
        </p:nvSpPr>
        <p:spPr>
          <a:xfrm>
            <a:off x="2652032" y="2634561"/>
            <a:ext cx="2462893" cy="369332"/>
          </a:xfrm>
          <a:prstGeom prst="rect">
            <a:avLst/>
          </a:prstGeom>
          <a:noFill/>
        </p:spPr>
        <p:txBody>
          <a:bodyPr wrap="square" rtlCol="0">
            <a:spAutoFit/>
          </a:bodyPr>
          <a:lstStyle/>
          <a:p>
            <a:pPr marL="285750" indent="-285750">
              <a:buFont typeface="Arial" panose="020B0604020202020204" pitchFamily="34" charset="0"/>
              <a:buChar char="•"/>
            </a:pPr>
            <a:r>
              <a:rPr lang="es-ES_tradnl" dirty="0"/>
              <a:t>IDE: </a:t>
            </a:r>
            <a:r>
              <a:rPr lang="es-ES_tradnl" dirty="0" err="1"/>
              <a:t>Code</a:t>
            </a:r>
            <a:r>
              <a:rPr lang="es-ES_tradnl" dirty="0"/>
              <a:t> </a:t>
            </a:r>
            <a:r>
              <a:rPr lang="es-ES_tradnl" dirty="0" err="1"/>
              <a:t>Composer</a:t>
            </a:r>
            <a:endParaRPr lang="es-ES" dirty="0"/>
          </a:p>
        </p:txBody>
      </p:sp>
      <p:sp>
        <p:nvSpPr>
          <p:cNvPr id="7" name="CuadroTexto 6"/>
          <p:cNvSpPr txBox="1"/>
          <p:nvPr/>
        </p:nvSpPr>
        <p:spPr>
          <a:xfrm>
            <a:off x="6979103" y="2634561"/>
            <a:ext cx="3262993" cy="369332"/>
          </a:xfrm>
          <a:prstGeom prst="rect">
            <a:avLst/>
          </a:prstGeom>
          <a:noFill/>
        </p:spPr>
        <p:txBody>
          <a:bodyPr wrap="square" rtlCol="0">
            <a:spAutoFit/>
          </a:bodyPr>
          <a:lstStyle/>
          <a:p>
            <a:pPr marL="285750" indent="-285750">
              <a:buFont typeface="Arial" panose="020B0604020202020204" pitchFamily="34" charset="0"/>
              <a:buChar char="•"/>
            </a:pPr>
            <a:r>
              <a:rPr lang="es-ES_tradnl" dirty="0"/>
              <a:t>Lenguaje de programación: C</a:t>
            </a:r>
            <a:endParaRPr lang="es-ES" dirty="0"/>
          </a:p>
        </p:txBody>
      </p:sp>
      <p:pic>
        <p:nvPicPr>
          <p:cNvPr id="1030" name="Picture 6" descr="https://onlyadeveloper.files.wordpress.com/2015/09/letter-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137" y="2819227"/>
            <a:ext cx="3078959" cy="30789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processors.wiki.ti.com/images/c/c6/CCS_spla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178" y="3414027"/>
            <a:ext cx="3309299" cy="191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4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747157" y="1117146"/>
            <a:ext cx="9642022" cy="1231106"/>
          </a:xfrm>
          <a:prstGeom prst="rect">
            <a:avLst/>
          </a:prstGeom>
          <a:noFill/>
        </p:spPr>
        <p:txBody>
          <a:bodyPr wrap="square" rtlCol="0">
            <a:spAutoFit/>
          </a:bodyPr>
          <a:lstStyle/>
          <a:p>
            <a:pPr marL="457200" indent="-457200">
              <a:buFont typeface="Wingdings" panose="05000000000000000000" pitchFamily="2" charset="2"/>
              <a:buChar char="Ø"/>
            </a:pPr>
            <a:r>
              <a:rPr lang="es-ES_tradnl" sz="2800" b="1" dirty="0"/>
              <a:t>Tipo de robot:</a:t>
            </a:r>
          </a:p>
          <a:p>
            <a:pPr marL="457200" indent="-457200">
              <a:buFont typeface="Wingdings" panose="05000000000000000000" pitchFamily="2" charset="2"/>
              <a:buChar char="Ø"/>
            </a:pPr>
            <a:endParaRPr lang="es-ES_tradnl" sz="2800" dirty="0"/>
          </a:p>
          <a:p>
            <a:r>
              <a:rPr lang="es-ES_tradnl" dirty="0"/>
              <a:t>	Nuestro robot esta compuesto por:</a:t>
            </a:r>
          </a:p>
        </p:txBody>
      </p:sp>
      <p:sp>
        <p:nvSpPr>
          <p:cNvPr id="3" name="CuadroTexto 2"/>
          <p:cNvSpPr txBox="1"/>
          <p:nvPr/>
        </p:nvSpPr>
        <p:spPr>
          <a:xfrm>
            <a:off x="1747157" y="2472077"/>
            <a:ext cx="3609975" cy="338554"/>
          </a:xfrm>
          <a:prstGeom prst="rect">
            <a:avLst/>
          </a:prstGeom>
          <a:noFill/>
        </p:spPr>
        <p:txBody>
          <a:bodyPr wrap="square" rtlCol="0">
            <a:spAutoFit/>
          </a:bodyPr>
          <a:lstStyle/>
          <a:p>
            <a:pPr marL="742950" lvl="1" indent="-285750">
              <a:buFont typeface="Arial" panose="020B0604020202020204" pitchFamily="34" charset="0"/>
              <a:buChar char="•"/>
            </a:pPr>
            <a:r>
              <a:rPr lang="es-ES_tradnl" sz="1600" dirty="0"/>
              <a:t>4 módulos  </a:t>
            </a:r>
            <a:r>
              <a:rPr lang="es-ES" sz="1600" dirty="0" err="1"/>
              <a:t>Dynamixel</a:t>
            </a:r>
            <a:r>
              <a:rPr lang="es-ES" sz="1600" dirty="0"/>
              <a:t> AX-12</a:t>
            </a:r>
          </a:p>
        </p:txBody>
      </p:sp>
      <p:sp>
        <p:nvSpPr>
          <p:cNvPr id="5" name="CuadroTexto 4"/>
          <p:cNvSpPr txBox="1"/>
          <p:nvPr/>
        </p:nvSpPr>
        <p:spPr>
          <a:xfrm>
            <a:off x="1747157" y="4345365"/>
            <a:ext cx="5724525" cy="338554"/>
          </a:xfrm>
          <a:prstGeom prst="rect">
            <a:avLst/>
          </a:prstGeom>
          <a:noFill/>
        </p:spPr>
        <p:txBody>
          <a:bodyPr wrap="square" rtlCol="0">
            <a:spAutoFit/>
          </a:bodyPr>
          <a:lstStyle/>
          <a:p>
            <a:pPr marL="742950" lvl="1" indent="-285750">
              <a:buFont typeface="Arial" panose="020B0604020202020204" pitchFamily="34" charset="0"/>
              <a:buChar char="•"/>
            </a:pPr>
            <a:r>
              <a:rPr lang="es-ES_tradnl" sz="1600" dirty="0"/>
              <a:t>1 modulo </a:t>
            </a:r>
            <a:r>
              <a:rPr lang="es-ES" sz="1600" dirty="0" err="1"/>
              <a:t>Dynamixel</a:t>
            </a:r>
            <a:r>
              <a:rPr lang="es-ES" sz="1600" dirty="0"/>
              <a:t> AX-S1 </a:t>
            </a:r>
            <a:endParaRPr lang="es-ES_tradnl" sz="1600" dirty="0"/>
          </a:p>
        </p:txBody>
      </p:sp>
      <p:pic>
        <p:nvPicPr>
          <p:cNvPr id="6" name="Imagen 5"/>
          <p:cNvPicPr>
            <a:picLocks noChangeAspect="1"/>
          </p:cNvPicPr>
          <p:nvPr/>
        </p:nvPicPr>
        <p:blipFill>
          <a:blip r:embed="rId2"/>
          <a:stretch>
            <a:fillRect/>
          </a:stretch>
        </p:blipFill>
        <p:spPr>
          <a:xfrm>
            <a:off x="2571749" y="3113446"/>
            <a:ext cx="1218319" cy="929104"/>
          </a:xfrm>
          <a:prstGeom prst="rect">
            <a:avLst/>
          </a:prstGeom>
        </p:spPr>
      </p:pic>
      <p:pic>
        <p:nvPicPr>
          <p:cNvPr id="9" name="Imagen 8"/>
          <p:cNvPicPr>
            <a:picLocks noChangeAspect="1"/>
          </p:cNvPicPr>
          <p:nvPr/>
        </p:nvPicPr>
        <p:blipFill>
          <a:blip r:embed="rId2"/>
          <a:stretch>
            <a:fillRect/>
          </a:stretch>
        </p:blipFill>
        <p:spPr>
          <a:xfrm>
            <a:off x="3790068" y="3113446"/>
            <a:ext cx="1218319" cy="929104"/>
          </a:xfrm>
          <a:prstGeom prst="rect">
            <a:avLst/>
          </a:prstGeom>
        </p:spPr>
      </p:pic>
      <p:pic>
        <p:nvPicPr>
          <p:cNvPr id="7" name="Imagen 6"/>
          <p:cNvPicPr>
            <a:picLocks noChangeAspect="1"/>
          </p:cNvPicPr>
          <p:nvPr/>
        </p:nvPicPr>
        <p:blipFill>
          <a:blip r:embed="rId3"/>
          <a:stretch>
            <a:fillRect/>
          </a:stretch>
        </p:blipFill>
        <p:spPr>
          <a:xfrm>
            <a:off x="3425713" y="4807744"/>
            <a:ext cx="728709" cy="929104"/>
          </a:xfrm>
          <a:prstGeom prst="rect">
            <a:avLst/>
          </a:prstGeom>
        </p:spPr>
      </p:pic>
      <p:pic>
        <p:nvPicPr>
          <p:cNvPr id="12" name="Imagen 11"/>
          <p:cNvPicPr>
            <a:picLocks noChangeAspect="1"/>
          </p:cNvPicPr>
          <p:nvPr/>
        </p:nvPicPr>
        <p:blipFill>
          <a:blip r:embed="rId4"/>
          <a:stretch>
            <a:fillRect/>
          </a:stretch>
        </p:blipFill>
        <p:spPr>
          <a:xfrm>
            <a:off x="7227048" y="2990434"/>
            <a:ext cx="1290728" cy="1066088"/>
          </a:xfrm>
          <a:prstGeom prst="rect">
            <a:avLst/>
          </a:prstGeom>
        </p:spPr>
      </p:pic>
      <p:sp>
        <p:nvSpPr>
          <p:cNvPr id="13" name="CuadroTexto 12"/>
          <p:cNvSpPr txBox="1"/>
          <p:nvPr/>
        </p:nvSpPr>
        <p:spPr>
          <a:xfrm>
            <a:off x="5810249" y="2444551"/>
            <a:ext cx="4124326" cy="338554"/>
          </a:xfrm>
          <a:prstGeom prst="rect">
            <a:avLst/>
          </a:prstGeom>
          <a:noFill/>
        </p:spPr>
        <p:txBody>
          <a:bodyPr wrap="square" rtlCol="0">
            <a:spAutoFit/>
          </a:bodyPr>
          <a:lstStyle/>
          <a:p>
            <a:pPr marL="742950" lvl="1" indent="-285750">
              <a:buFont typeface="Arial" panose="020B0604020202020204" pitchFamily="34" charset="0"/>
              <a:buChar char="•"/>
            </a:pPr>
            <a:r>
              <a:rPr lang="es-ES_tradnl" sz="1600" dirty="0"/>
              <a:t>1 placa superior </a:t>
            </a:r>
            <a:r>
              <a:rPr lang="es-ES" sz="1600" dirty="0"/>
              <a:t>MSP-EXP430F5438</a:t>
            </a:r>
            <a:r>
              <a:rPr lang="es-ES_tradnl" sz="1600" dirty="0"/>
              <a:t> </a:t>
            </a:r>
            <a:endParaRPr lang="es-ES" sz="1600" dirty="0"/>
          </a:p>
        </p:txBody>
      </p:sp>
      <p:pic>
        <p:nvPicPr>
          <p:cNvPr id="14" name="Imagen 13"/>
          <p:cNvPicPr>
            <a:picLocks noChangeAspect="1"/>
          </p:cNvPicPr>
          <p:nvPr/>
        </p:nvPicPr>
        <p:blipFill>
          <a:blip r:embed="rId5"/>
          <a:stretch>
            <a:fillRect/>
          </a:stretch>
        </p:blipFill>
        <p:spPr>
          <a:xfrm>
            <a:off x="6731793" y="4877276"/>
            <a:ext cx="2281238" cy="859572"/>
          </a:xfrm>
          <a:prstGeom prst="rect">
            <a:avLst/>
          </a:prstGeom>
        </p:spPr>
      </p:pic>
      <p:sp>
        <p:nvSpPr>
          <p:cNvPr id="15" name="CuadroTexto 14"/>
          <p:cNvSpPr txBox="1"/>
          <p:nvPr/>
        </p:nvSpPr>
        <p:spPr>
          <a:xfrm>
            <a:off x="5810249" y="4348379"/>
            <a:ext cx="3609975" cy="338554"/>
          </a:xfrm>
          <a:prstGeom prst="rect">
            <a:avLst/>
          </a:prstGeom>
          <a:noFill/>
        </p:spPr>
        <p:txBody>
          <a:bodyPr wrap="square" rtlCol="0">
            <a:spAutoFit/>
          </a:bodyPr>
          <a:lstStyle/>
          <a:p>
            <a:pPr marL="742950" lvl="1" indent="-285750">
              <a:buFont typeface="Arial" panose="020B0604020202020204" pitchFamily="34" charset="0"/>
              <a:buChar char="•"/>
            </a:pPr>
            <a:r>
              <a:rPr lang="es-ES_tradnl" sz="1600" dirty="0"/>
              <a:t>1 placa inferior de 8 Leds </a:t>
            </a:r>
            <a:endParaRPr lang="es-ES" sz="1600" dirty="0"/>
          </a:p>
        </p:txBody>
      </p:sp>
    </p:spTree>
    <p:extLst>
      <p:ext uri="{BB962C8B-B14F-4D97-AF65-F5344CB8AC3E}">
        <p14:creationId xmlns:p14="http://schemas.microsoft.com/office/powerpoint/2010/main" val="350436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484310" y="993321"/>
            <a:ext cx="9642022" cy="954107"/>
          </a:xfrm>
          <a:prstGeom prst="rect">
            <a:avLst/>
          </a:prstGeom>
          <a:noFill/>
        </p:spPr>
        <p:txBody>
          <a:bodyPr wrap="square" rtlCol="0">
            <a:spAutoFit/>
          </a:bodyPr>
          <a:lstStyle/>
          <a:p>
            <a:endParaRPr lang="es-ES_tradnl" sz="2800" dirty="0"/>
          </a:p>
          <a:p>
            <a:pPr marL="457200" indent="-457200">
              <a:buFont typeface="Wingdings" panose="05000000000000000000" pitchFamily="2" charset="2"/>
              <a:buChar char="Ø"/>
            </a:pPr>
            <a:r>
              <a:rPr lang="es-ES_tradnl" sz="2800" b="1" dirty="0"/>
              <a:t>Módulos del robot:</a:t>
            </a:r>
          </a:p>
        </p:txBody>
      </p:sp>
      <p:sp>
        <p:nvSpPr>
          <p:cNvPr id="5" name="CuadroTexto 4"/>
          <p:cNvSpPr txBox="1"/>
          <p:nvPr/>
        </p:nvSpPr>
        <p:spPr>
          <a:xfrm>
            <a:off x="1484310" y="2119652"/>
            <a:ext cx="10402890" cy="1754326"/>
          </a:xfrm>
          <a:prstGeom prst="rect">
            <a:avLst/>
          </a:prstGeom>
          <a:noFill/>
        </p:spPr>
        <p:txBody>
          <a:bodyPr wrap="square" rtlCol="0">
            <a:spAutoFit/>
          </a:bodyPr>
          <a:lstStyle/>
          <a:p>
            <a:pPr marL="742950" lvl="1" indent="-285750">
              <a:buFont typeface="Arial" panose="020B0604020202020204" pitchFamily="34" charset="0"/>
              <a:buChar char="•"/>
            </a:pPr>
            <a:r>
              <a:rPr lang="es-ES_tradnl" b="1" dirty="0"/>
              <a:t> Módulos  </a:t>
            </a:r>
            <a:r>
              <a:rPr lang="es-ES" b="1" dirty="0" err="1"/>
              <a:t>Dynamixel</a:t>
            </a:r>
            <a:r>
              <a:rPr lang="es-ES" b="1" dirty="0"/>
              <a:t> AX-12:</a:t>
            </a:r>
          </a:p>
          <a:p>
            <a:pPr lvl="1"/>
            <a:endParaRPr lang="es-ES" dirty="0"/>
          </a:p>
          <a:p>
            <a:pPr lvl="1"/>
            <a:r>
              <a:rPr lang="es-ES" sz="1400" dirty="0"/>
              <a:t>	</a:t>
            </a:r>
            <a:r>
              <a:rPr lang="es-ES_tradnl" dirty="0"/>
              <a:t>Cada uno  es estos módulos esta compuesto por un microcontrolador que gestiona las 	comunicaciones  y acciona el motor adecuado. </a:t>
            </a:r>
          </a:p>
          <a:p>
            <a:pPr lvl="1"/>
            <a:r>
              <a:rPr lang="es-ES_tradnl" dirty="0"/>
              <a:t>	</a:t>
            </a:r>
            <a:r>
              <a:rPr lang="es-ES" dirty="0"/>
              <a:t>Para poder saber que modulo estamos usando, cada uno de ellos tiene un identificador, en 	nuestro caso corresponden al 1,2,3 y 4.</a:t>
            </a:r>
            <a:endParaRPr lang="es-ES_tradnl" dirty="0"/>
          </a:p>
        </p:txBody>
      </p:sp>
      <p:sp>
        <p:nvSpPr>
          <p:cNvPr id="7" name="CuadroTexto 6"/>
          <p:cNvSpPr txBox="1"/>
          <p:nvPr/>
        </p:nvSpPr>
        <p:spPr>
          <a:xfrm>
            <a:off x="1484310" y="4046202"/>
            <a:ext cx="10402890" cy="1754326"/>
          </a:xfrm>
          <a:prstGeom prst="rect">
            <a:avLst/>
          </a:prstGeom>
          <a:noFill/>
        </p:spPr>
        <p:txBody>
          <a:bodyPr wrap="square" rtlCol="0">
            <a:spAutoFit/>
          </a:bodyPr>
          <a:lstStyle/>
          <a:p>
            <a:pPr marL="742950" lvl="1" indent="-285750">
              <a:buFont typeface="Arial" panose="020B0604020202020204" pitchFamily="34" charset="0"/>
              <a:buChar char="•"/>
            </a:pPr>
            <a:r>
              <a:rPr lang="es-ES_tradnl" b="1" dirty="0"/>
              <a:t> Módulos  </a:t>
            </a:r>
            <a:r>
              <a:rPr lang="es-ES" b="1" dirty="0" err="1"/>
              <a:t>Dynamixel</a:t>
            </a:r>
            <a:r>
              <a:rPr lang="es-ES" b="1" dirty="0"/>
              <a:t> AX-s1:</a:t>
            </a:r>
          </a:p>
          <a:p>
            <a:pPr lvl="1"/>
            <a:endParaRPr lang="es-ES" dirty="0"/>
          </a:p>
          <a:p>
            <a:pPr lvl="1"/>
            <a:r>
              <a:rPr lang="es-ES" sz="1400" dirty="0"/>
              <a:t>	</a:t>
            </a:r>
            <a:r>
              <a:rPr lang="es-ES_tradnl" dirty="0"/>
              <a:t>Este modulo esta compuesto por tres sensores infrarrojos para detectar distancias, ángulos i luz.</a:t>
            </a:r>
          </a:p>
          <a:p>
            <a:pPr lvl="1"/>
            <a:r>
              <a:rPr lang="es-ES_tradnl" dirty="0"/>
              <a:t>	También incorpora un micrófono, una alarma y control remoto por infrarrojos, aunque estos 	últimos no los hemos utilizado en nuestro proyecto.</a:t>
            </a:r>
          </a:p>
          <a:p>
            <a:pPr lvl="1"/>
            <a:r>
              <a:rPr lang="es-ES_tradnl" dirty="0"/>
              <a:t>	</a:t>
            </a:r>
            <a:r>
              <a:rPr lang="es-ES" dirty="0"/>
              <a:t>Este modulo solo tiene un único identificador, que en nuestro caso es el 100.</a:t>
            </a:r>
            <a:endParaRPr lang="es-ES_tradnl" dirty="0"/>
          </a:p>
        </p:txBody>
      </p:sp>
    </p:spTree>
    <p:extLst>
      <p:ext uri="{BB962C8B-B14F-4D97-AF65-F5344CB8AC3E}">
        <p14:creationId xmlns:p14="http://schemas.microsoft.com/office/powerpoint/2010/main" val="1795151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484310" y="1196322"/>
            <a:ext cx="9642022" cy="523220"/>
          </a:xfrm>
          <a:prstGeom prst="rect">
            <a:avLst/>
          </a:prstGeom>
          <a:noFill/>
        </p:spPr>
        <p:txBody>
          <a:bodyPr wrap="square" rtlCol="0">
            <a:spAutoFit/>
          </a:bodyPr>
          <a:lstStyle/>
          <a:p>
            <a:pPr marL="457200" indent="-457200">
              <a:buFont typeface="Wingdings" panose="05000000000000000000" pitchFamily="2" charset="2"/>
              <a:buChar char="Ø"/>
            </a:pPr>
            <a:r>
              <a:rPr lang="es-ES_tradnl" sz="2800" b="1" dirty="0"/>
              <a:t>Placas del robot:</a:t>
            </a:r>
          </a:p>
        </p:txBody>
      </p:sp>
      <p:sp>
        <p:nvSpPr>
          <p:cNvPr id="5" name="CuadroTexto 4"/>
          <p:cNvSpPr txBox="1"/>
          <p:nvPr/>
        </p:nvSpPr>
        <p:spPr>
          <a:xfrm>
            <a:off x="1484310" y="2074398"/>
            <a:ext cx="5132390" cy="3970318"/>
          </a:xfrm>
          <a:prstGeom prst="rect">
            <a:avLst/>
          </a:prstGeom>
          <a:noFill/>
        </p:spPr>
        <p:txBody>
          <a:bodyPr wrap="square" rtlCol="0">
            <a:spAutoFit/>
          </a:bodyPr>
          <a:lstStyle/>
          <a:p>
            <a:pPr marL="742950" lvl="1" indent="-285750">
              <a:buFont typeface="Arial" panose="020B0604020202020204" pitchFamily="34" charset="0"/>
              <a:buChar char="•"/>
            </a:pPr>
            <a:r>
              <a:rPr lang="es-ES_tradnl" b="1" dirty="0"/>
              <a:t> Placa superior </a:t>
            </a:r>
            <a:r>
              <a:rPr lang="es-ES" b="1" dirty="0"/>
              <a:t>MSP-EXP430F5438</a:t>
            </a:r>
            <a:r>
              <a:rPr lang="es-ES" dirty="0"/>
              <a:t> </a:t>
            </a:r>
            <a:r>
              <a:rPr lang="es-ES" b="1" dirty="0"/>
              <a:t>:</a:t>
            </a:r>
          </a:p>
          <a:p>
            <a:pPr lvl="1"/>
            <a:endParaRPr lang="es-ES_tradnl" dirty="0"/>
          </a:p>
          <a:p>
            <a:pPr marL="742950" lvl="1" indent="-285750">
              <a:buFont typeface="Wingdings" panose="05000000000000000000" pitchFamily="2" charset="2"/>
              <a:buChar char="q"/>
            </a:pPr>
            <a:r>
              <a:rPr lang="es-ES" dirty="0"/>
              <a:t>Pantalla LCD </a:t>
            </a:r>
            <a:r>
              <a:rPr lang="es-ES" dirty="0" err="1"/>
              <a:t>Dot-Matrix</a:t>
            </a:r>
            <a:r>
              <a:rPr lang="es-ES" dirty="0"/>
              <a:t>. </a:t>
            </a:r>
          </a:p>
          <a:p>
            <a:pPr marL="742950" lvl="1" indent="-285750">
              <a:buFont typeface="Wingdings" panose="05000000000000000000" pitchFamily="2" charset="2"/>
              <a:buChar char="q"/>
            </a:pPr>
            <a:r>
              <a:rPr lang="es-ES" dirty="0"/>
              <a:t>Joystick de 5 direcciones. </a:t>
            </a:r>
          </a:p>
          <a:p>
            <a:pPr marL="742950" lvl="1" indent="-285750">
              <a:buFont typeface="Wingdings" panose="05000000000000000000" pitchFamily="2" charset="2"/>
              <a:buChar char="q"/>
            </a:pPr>
            <a:r>
              <a:rPr lang="es-ES" dirty="0"/>
              <a:t>Pulsadores S1 y S2. </a:t>
            </a:r>
          </a:p>
          <a:p>
            <a:pPr marL="742950" lvl="1" indent="-285750">
              <a:buFont typeface="Wingdings" panose="05000000000000000000" pitchFamily="2" charset="2"/>
              <a:buChar char="q"/>
            </a:pPr>
            <a:r>
              <a:rPr lang="es-ES" dirty="0"/>
              <a:t>Leds 1 y 2. </a:t>
            </a:r>
          </a:p>
          <a:p>
            <a:pPr marL="742950" lvl="1" indent="-285750">
              <a:buFont typeface="Wingdings" panose="05000000000000000000" pitchFamily="2" charset="2"/>
              <a:buChar char="q"/>
            </a:pPr>
            <a:r>
              <a:rPr lang="es-ES" dirty="0"/>
              <a:t>Acelerómetro. </a:t>
            </a:r>
          </a:p>
          <a:p>
            <a:pPr marL="742950" lvl="1" indent="-285750">
              <a:buFont typeface="Wingdings" panose="05000000000000000000" pitchFamily="2" charset="2"/>
              <a:buChar char="q"/>
            </a:pPr>
            <a:r>
              <a:rPr lang="es-ES" dirty="0"/>
              <a:t>Entrada de Audio.</a:t>
            </a:r>
          </a:p>
          <a:p>
            <a:pPr marL="742950" lvl="1" indent="-285750">
              <a:buFont typeface="Wingdings" panose="05000000000000000000" pitchFamily="2" charset="2"/>
              <a:buChar char="q"/>
            </a:pPr>
            <a:r>
              <a:rPr lang="es-ES" dirty="0"/>
              <a:t>Salida de Audio. </a:t>
            </a:r>
          </a:p>
          <a:p>
            <a:pPr marL="742950" lvl="1" indent="-285750">
              <a:buFont typeface="Wingdings" panose="05000000000000000000" pitchFamily="2" charset="2"/>
              <a:buChar char="q"/>
            </a:pPr>
            <a:r>
              <a:rPr lang="es-ES" dirty="0"/>
              <a:t>Conectores a puertos </a:t>
            </a:r>
            <a:r>
              <a:rPr lang="es-ES" dirty="0" err="1"/>
              <a:t>x,y</a:t>
            </a:r>
            <a:r>
              <a:rPr lang="es-ES" dirty="0"/>
              <a:t>. </a:t>
            </a:r>
          </a:p>
          <a:p>
            <a:pPr marL="742950" lvl="1" indent="-285750">
              <a:buFont typeface="Wingdings" panose="05000000000000000000" pitchFamily="2" charset="2"/>
              <a:buChar char="q"/>
            </a:pPr>
            <a:r>
              <a:rPr lang="es-ES" dirty="0"/>
              <a:t>Conexión USB.</a:t>
            </a:r>
          </a:p>
          <a:p>
            <a:pPr marL="742950" lvl="1" indent="-285750">
              <a:buFont typeface="Wingdings" panose="05000000000000000000" pitchFamily="2" charset="2"/>
              <a:buChar char="q"/>
            </a:pPr>
            <a:r>
              <a:rPr lang="es-ES" dirty="0"/>
              <a:t> Conexión RF.</a:t>
            </a:r>
            <a:endParaRPr lang="es-ES_tradnl" dirty="0"/>
          </a:p>
          <a:p>
            <a:pPr lvl="1"/>
            <a:endParaRPr lang="es-ES_tradnl" dirty="0"/>
          </a:p>
          <a:p>
            <a:pPr lvl="1"/>
            <a:r>
              <a:rPr lang="es-ES_tradnl" dirty="0"/>
              <a:t>	</a:t>
            </a:r>
          </a:p>
        </p:txBody>
      </p:sp>
      <p:sp>
        <p:nvSpPr>
          <p:cNvPr id="7" name="CuadroTexto 6"/>
          <p:cNvSpPr txBox="1"/>
          <p:nvPr/>
        </p:nvSpPr>
        <p:spPr>
          <a:xfrm>
            <a:off x="6616700" y="2074398"/>
            <a:ext cx="4934179" cy="4247317"/>
          </a:xfrm>
          <a:prstGeom prst="rect">
            <a:avLst/>
          </a:prstGeom>
          <a:noFill/>
        </p:spPr>
        <p:txBody>
          <a:bodyPr wrap="square" rtlCol="0">
            <a:spAutoFit/>
          </a:bodyPr>
          <a:lstStyle/>
          <a:p>
            <a:pPr marL="742950" lvl="1" indent="-285750">
              <a:buFont typeface="Arial" panose="020B0604020202020204" pitchFamily="34" charset="0"/>
              <a:buChar char="•"/>
            </a:pPr>
            <a:r>
              <a:rPr lang="es-ES_tradnl" b="1" dirty="0"/>
              <a:t> Placa inferior de 8 leds:</a:t>
            </a:r>
            <a:endParaRPr lang="es-ES" b="1" dirty="0"/>
          </a:p>
          <a:p>
            <a:pPr lvl="1"/>
            <a:endParaRPr lang="es-ES" dirty="0"/>
          </a:p>
          <a:p>
            <a:pPr lvl="1"/>
            <a:r>
              <a:rPr lang="es-ES_tradnl" dirty="0"/>
              <a:t>Esta placa esta conectada a la anterior con la siguiente configuración:</a:t>
            </a:r>
          </a:p>
          <a:p>
            <a:pPr lvl="1"/>
            <a:endParaRPr lang="es-ES_tradnl" dirty="0"/>
          </a:p>
          <a:p>
            <a:pPr marL="742950" lvl="1" indent="-285750">
              <a:buFont typeface="Wingdings" panose="05000000000000000000" pitchFamily="2" charset="2"/>
              <a:buChar char="q"/>
            </a:pPr>
            <a:r>
              <a:rPr lang="es-ES_tradnl" dirty="0"/>
              <a:t>LED 0: Puerto 4.0</a:t>
            </a:r>
          </a:p>
          <a:p>
            <a:pPr marL="742950" lvl="1" indent="-285750">
              <a:buFont typeface="Wingdings" panose="05000000000000000000" pitchFamily="2" charset="2"/>
              <a:buChar char="q"/>
            </a:pPr>
            <a:r>
              <a:rPr lang="es-ES_tradnl" dirty="0"/>
              <a:t>LED 1: Puerto 4.1</a:t>
            </a:r>
          </a:p>
          <a:p>
            <a:pPr marL="742950" lvl="1" indent="-285750">
              <a:buFont typeface="Wingdings" panose="05000000000000000000" pitchFamily="2" charset="2"/>
              <a:buChar char="q"/>
            </a:pPr>
            <a:r>
              <a:rPr lang="es-ES_tradnl" dirty="0"/>
              <a:t>LED 2: Puerto 4.2</a:t>
            </a:r>
          </a:p>
          <a:p>
            <a:pPr marL="742950" lvl="1" indent="-285750">
              <a:buFont typeface="Wingdings" panose="05000000000000000000" pitchFamily="2" charset="2"/>
              <a:buChar char="q"/>
            </a:pPr>
            <a:r>
              <a:rPr lang="es-ES_tradnl" dirty="0"/>
              <a:t>LED 3: Puerto 4.3</a:t>
            </a:r>
          </a:p>
          <a:p>
            <a:pPr marL="742950" lvl="1" indent="-285750">
              <a:buFont typeface="Wingdings" panose="05000000000000000000" pitchFamily="2" charset="2"/>
              <a:buChar char="q"/>
            </a:pPr>
            <a:r>
              <a:rPr lang="es-ES_tradnl" dirty="0"/>
              <a:t>LED 4: Puerto 4.4</a:t>
            </a:r>
          </a:p>
          <a:p>
            <a:pPr marL="742950" lvl="1" indent="-285750">
              <a:buFont typeface="Wingdings" panose="05000000000000000000" pitchFamily="2" charset="2"/>
              <a:buChar char="q"/>
            </a:pPr>
            <a:r>
              <a:rPr lang="es-ES_tradnl" dirty="0"/>
              <a:t>LED 5: Puerto 4.5</a:t>
            </a:r>
          </a:p>
          <a:p>
            <a:pPr marL="742950" lvl="1" indent="-285750">
              <a:buFont typeface="Wingdings" panose="05000000000000000000" pitchFamily="2" charset="2"/>
              <a:buChar char="q"/>
            </a:pPr>
            <a:r>
              <a:rPr lang="es-ES_tradnl" dirty="0"/>
              <a:t>LED 6: Puerto 4.6</a:t>
            </a:r>
          </a:p>
          <a:p>
            <a:pPr marL="742950" lvl="1" indent="-285750">
              <a:buFont typeface="Wingdings" panose="05000000000000000000" pitchFamily="2" charset="2"/>
              <a:buChar char="q"/>
            </a:pPr>
            <a:r>
              <a:rPr lang="es-ES_tradnl" dirty="0"/>
              <a:t>LED 7: Puerto 4.7</a:t>
            </a:r>
          </a:p>
          <a:p>
            <a:pPr lvl="1"/>
            <a:endParaRPr lang="es-ES_tradnl" dirty="0"/>
          </a:p>
          <a:p>
            <a:pPr lvl="1"/>
            <a:endParaRPr lang="es-ES_tradnl" dirty="0"/>
          </a:p>
        </p:txBody>
      </p:sp>
    </p:spTree>
    <p:extLst>
      <p:ext uri="{BB962C8B-B14F-4D97-AF65-F5344CB8AC3E}">
        <p14:creationId xmlns:p14="http://schemas.microsoft.com/office/powerpoint/2010/main" val="321678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34616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861001" y="1284391"/>
            <a:ext cx="9642022" cy="7879080"/>
          </a:xfrm>
          <a:prstGeom prst="rect">
            <a:avLst/>
          </a:prstGeom>
          <a:noFill/>
        </p:spPr>
        <p:txBody>
          <a:bodyPr wrap="square" rtlCol="0">
            <a:spAutoFit/>
          </a:bodyPr>
          <a:lstStyle/>
          <a:p>
            <a:pPr marL="457200" indent="-457200">
              <a:buFont typeface="Wingdings" panose="05000000000000000000" pitchFamily="2" charset="2"/>
              <a:buChar char="Ø"/>
            </a:pPr>
            <a:r>
              <a:rPr lang="es-ES_tradnl" sz="2800" b="1" dirty="0"/>
              <a:t>Librerías:</a:t>
            </a:r>
          </a:p>
          <a:p>
            <a:pPr marL="457200" indent="-457200">
              <a:buFont typeface="Wingdings" panose="05000000000000000000" pitchFamily="2" charset="2"/>
              <a:buChar char="Ø"/>
            </a:pPr>
            <a:endParaRPr lang="es-ES_tradnl" dirty="0"/>
          </a:p>
          <a:p>
            <a:r>
              <a:rPr lang="es-ES_tradnl" dirty="0"/>
              <a:t>En nuestro proyecto hemos implementado una única librería, la cual contiene todas las funciones principales necesarias para los objetivos de nuestro proyecto, es decir:</a:t>
            </a:r>
          </a:p>
          <a:p>
            <a:endParaRPr lang="es-ES_tradnl" dirty="0"/>
          </a:p>
          <a:p>
            <a:pPr marL="285750" indent="-285750">
              <a:buFont typeface="Arial" panose="020B0604020202020204" pitchFamily="34" charset="0"/>
              <a:buChar char="•"/>
            </a:pPr>
            <a:r>
              <a:rPr lang="es-ES_tradnl" dirty="0"/>
              <a:t> Poder avanzar y retroceder. </a:t>
            </a:r>
          </a:p>
          <a:p>
            <a:pPr marL="285750" indent="-285750">
              <a:buFont typeface="Arial" panose="020B0604020202020204" pitchFamily="34" charset="0"/>
              <a:buChar char="•"/>
            </a:pPr>
            <a:r>
              <a:rPr lang="es-ES_tradnl" dirty="0"/>
              <a:t> Girar a izquierda y derecha.  </a:t>
            </a:r>
          </a:p>
          <a:p>
            <a:pPr marL="285750" indent="-285750">
              <a:buFont typeface="Arial" panose="020B0604020202020204" pitchFamily="34" charset="0"/>
              <a:buChar char="•"/>
            </a:pPr>
            <a:r>
              <a:rPr lang="es-ES_tradnl" dirty="0"/>
              <a:t> Detectar y evitar un obstáculo.</a:t>
            </a:r>
          </a:p>
          <a:p>
            <a:endParaRPr lang="es-ES_tradnl" dirty="0"/>
          </a:p>
          <a:p>
            <a:r>
              <a:rPr lang="es-ES_tradnl" dirty="0"/>
              <a:t>Estas funciones, no se podrían haber implementado sin haber hecho antes otras muy importantes , que son las siguientes:</a:t>
            </a:r>
          </a:p>
          <a:p>
            <a:endParaRPr lang="es-ES_tradnl" dirty="0"/>
          </a:p>
          <a:p>
            <a:pPr marL="285750" indent="-285750">
              <a:buFont typeface="Arial" panose="020B0604020202020204" pitchFamily="34" charset="0"/>
              <a:buChar char="•"/>
            </a:pPr>
            <a:r>
              <a:rPr lang="es-ES_tradnl" dirty="0"/>
              <a:t>Configuración de la UCS: </a:t>
            </a:r>
            <a:r>
              <a:rPr lang="es-ES" sz="1400" i="1" dirty="0"/>
              <a:t>Configuración del sistema de reloj del microcontrolador.</a:t>
            </a:r>
            <a:endParaRPr lang="es-ES_tradnl" sz="1400" i="1" dirty="0"/>
          </a:p>
          <a:p>
            <a:pPr marL="285750" indent="-285750">
              <a:buFont typeface="Arial" panose="020B0604020202020204" pitchFamily="34" charset="0"/>
              <a:buChar char="•"/>
            </a:pPr>
            <a:r>
              <a:rPr lang="es-ES_tradnl" dirty="0"/>
              <a:t>Configuración de la UART: </a:t>
            </a:r>
            <a:r>
              <a:rPr lang="es-ES_tradnl" sz="1400" i="1" dirty="0"/>
              <a:t>Configuración de la transmisión-recepción asíncrona de 8 bits.</a:t>
            </a:r>
            <a:endParaRPr lang="es-ES_tradnl" dirty="0"/>
          </a:p>
          <a:p>
            <a:pPr marL="285750" indent="-285750">
              <a:buFont typeface="Arial" panose="020B0604020202020204" pitchFamily="34" charset="0"/>
              <a:buChar char="•"/>
            </a:pPr>
            <a:r>
              <a:rPr lang="es-ES_tradnl" dirty="0"/>
              <a:t>Configuración  de Timers: </a:t>
            </a:r>
            <a:r>
              <a:rPr lang="es-ES_tradnl" sz="1400" i="1" dirty="0"/>
              <a:t>Configuración de un temporizador para gestionar interrupciones.</a:t>
            </a:r>
            <a:endParaRPr lang="es-ES_tradnl" dirty="0"/>
          </a:p>
          <a:p>
            <a:pPr marL="285750" indent="-285750">
              <a:buFont typeface="Arial" panose="020B0604020202020204" pitchFamily="34" charset="0"/>
              <a:buChar char="•"/>
            </a:pPr>
            <a:r>
              <a:rPr lang="es-ES_tradnl" dirty="0"/>
              <a:t>Configuración del RxPacket: </a:t>
            </a:r>
            <a:r>
              <a:rPr lang="es-ES_tradnl" sz="1400" i="1" dirty="0"/>
              <a:t>Configuración de la recepción de una trama.</a:t>
            </a:r>
            <a:endParaRPr lang="es-ES_tradnl" i="1" dirty="0"/>
          </a:p>
          <a:p>
            <a:pPr marL="285750" indent="-285750">
              <a:buFont typeface="Arial" panose="020B0604020202020204" pitchFamily="34" charset="0"/>
              <a:buChar char="•"/>
            </a:pPr>
            <a:r>
              <a:rPr lang="es-ES_tradnl" dirty="0"/>
              <a:t>Configuración  del TxPacket: </a:t>
            </a:r>
            <a:r>
              <a:rPr lang="es-ES_tradnl" sz="1400" i="1" dirty="0"/>
              <a:t>Configuración de la transmisión de una trama.</a:t>
            </a:r>
            <a:endParaRPr lang="es-ES_tradnl" i="1"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sz="2800" dirty="0"/>
          </a:p>
          <a:p>
            <a:pPr marL="457200" indent="-457200">
              <a:buFont typeface="Wingdings" panose="05000000000000000000" pitchFamily="2" charset="2"/>
              <a:buChar char="Ø"/>
            </a:pPr>
            <a:endParaRPr lang="es-ES_tradnl" dirty="0"/>
          </a:p>
        </p:txBody>
      </p:sp>
    </p:spTree>
    <p:extLst>
      <p:ext uri="{BB962C8B-B14F-4D97-AF65-F5344CB8AC3E}">
        <p14:creationId xmlns:p14="http://schemas.microsoft.com/office/powerpoint/2010/main" val="215176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747157" y="993321"/>
            <a:ext cx="9642022" cy="8433078"/>
          </a:xfrm>
          <a:prstGeom prst="rect">
            <a:avLst/>
          </a:prstGeom>
          <a:noFill/>
        </p:spPr>
        <p:txBody>
          <a:bodyPr wrap="square" rtlCol="0">
            <a:spAutoFit/>
          </a:bodyPr>
          <a:lstStyle/>
          <a:p>
            <a:pPr marL="285750" indent="-285750">
              <a:buFont typeface="Arial" panose="020B0604020202020204" pitchFamily="34" charset="0"/>
              <a:buChar char="•"/>
            </a:pPr>
            <a:endParaRPr lang="es-ES_tradnl" sz="2800" dirty="0"/>
          </a:p>
          <a:p>
            <a:pPr marL="457200" indent="-457200">
              <a:buFont typeface="Wingdings" panose="05000000000000000000" pitchFamily="2" charset="2"/>
              <a:buChar char="Ø"/>
            </a:pPr>
            <a:r>
              <a:rPr lang="es-ES_tradnl" sz="2800" b="1" dirty="0"/>
              <a:t>Algoritmo de seguimiento de paredes(I):</a:t>
            </a:r>
          </a:p>
          <a:p>
            <a:pPr marL="457200" indent="-457200">
              <a:buFont typeface="Wingdings" panose="05000000000000000000" pitchFamily="2" charset="2"/>
              <a:buChar char="Ø"/>
            </a:pPr>
            <a:endParaRPr lang="es-ES_tradnl" dirty="0"/>
          </a:p>
          <a:p>
            <a:pPr marL="342900" indent="-342900">
              <a:buFont typeface="+mj-lt"/>
              <a:buAutoNum type="arabicPeriod"/>
            </a:pPr>
            <a:r>
              <a:rPr lang="es-ES_tradnl" dirty="0"/>
              <a:t>Para comenzar el algoritmo se necesita seleccionar que pared debe seguir el robot. Esta selección se hará por medio de los botones s1 y s2 de la placa </a:t>
            </a:r>
            <a:r>
              <a:rPr lang="es-ES" dirty="0"/>
              <a:t>MSP-EXP430F5438. </a:t>
            </a:r>
          </a:p>
          <a:p>
            <a:pPr marL="342900" indent="-342900">
              <a:buFont typeface="+mj-lt"/>
              <a:buAutoNum type="arabicPeriod"/>
            </a:pPr>
            <a:endParaRPr lang="es-ES_tradnl" dirty="0"/>
          </a:p>
          <a:p>
            <a:pPr marL="342900" indent="-342900">
              <a:buFont typeface="+mj-lt"/>
              <a:buAutoNum type="arabicPeriod"/>
            </a:pPr>
            <a:r>
              <a:rPr lang="es-ES_tradnl" dirty="0"/>
              <a:t>Primero de todo comprobamos si hay un obstáculo adelante del robot</a:t>
            </a:r>
            <a:r>
              <a:rPr lang="es-ES" dirty="0"/>
              <a:t>. Si al leer del sensor             obtenemos un resultado de 255, quiere decir que hay un obstáculo y giramos para evitarlo. Posteriormente iniciamos un flag obstáculo a 1.</a:t>
            </a:r>
          </a:p>
          <a:p>
            <a:pPr marL="342900" indent="-342900">
              <a:buFont typeface="+mj-lt"/>
              <a:buAutoNum type="arabicPeriod"/>
            </a:pPr>
            <a:endParaRPr lang="es-ES" dirty="0"/>
          </a:p>
          <a:p>
            <a:pPr marL="342900" indent="-342900">
              <a:buFont typeface="+mj-lt"/>
              <a:buAutoNum type="arabicPeriod"/>
            </a:pPr>
            <a:r>
              <a:rPr lang="es-ES" dirty="0"/>
              <a:t>De nuevo, comprobaremos si la variable del obstáculo esta a 1. Si es así, comprobamos que la distancia del sensor delantero sea cero. Si se cumplen estas condiciones, cambiamos el valor del flag obstáculo a cero y movemos el robot hacia adelante. </a:t>
            </a:r>
            <a:r>
              <a:rPr lang="es-ES_tradnl" dirty="0"/>
              <a:t>	 </a:t>
            </a:r>
          </a:p>
          <a:p>
            <a:pPr marL="342900" indent="-342900">
              <a:buFont typeface="+mj-lt"/>
              <a:buAutoNum type="arabicPeriod"/>
            </a:pPr>
            <a:endParaRPr lang="es-ES_tradnl" dirty="0"/>
          </a:p>
          <a:p>
            <a:pPr marL="342900" indent="-342900">
              <a:buFont typeface="+mj-lt"/>
              <a:buAutoNum type="arabicPeriod"/>
            </a:pPr>
            <a:r>
              <a:rPr lang="es-ES_tradnl" dirty="0"/>
              <a:t>Después volvemos a comprobamos que el flag obstáculo este a cero. Si es así tendremos tres comprobaciones que nos permitirán seguir la pared derecha o izquierda.</a:t>
            </a:r>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p:txBody>
      </p:sp>
    </p:spTree>
    <p:extLst>
      <p:ext uri="{BB962C8B-B14F-4D97-AF65-F5344CB8AC3E}">
        <p14:creationId xmlns:p14="http://schemas.microsoft.com/office/powerpoint/2010/main" val="390604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484310" y="285751"/>
            <a:ext cx="10018713" cy="707570"/>
          </a:xfrm>
        </p:spPr>
        <p:txBody>
          <a:bodyPr>
            <a:normAutofit/>
          </a:bodyPr>
          <a:lstStyle/>
          <a:p>
            <a:r>
              <a:rPr lang="es-ES_tradnl" b="1" u="sng" dirty="0"/>
              <a:t>Ingeniería de detalle</a:t>
            </a:r>
            <a:endParaRPr lang="es-ES" b="1" u="sng" dirty="0"/>
          </a:p>
        </p:txBody>
      </p:sp>
      <p:sp>
        <p:nvSpPr>
          <p:cNvPr id="8" name="CuadroTexto 7"/>
          <p:cNvSpPr txBox="1"/>
          <p:nvPr/>
        </p:nvSpPr>
        <p:spPr>
          <a:xfrm>
            <a:off x="1747157" y="993321"/>
            <a:ext cx="9642022" cy="9971961"/>
          </a:xfrm>
          <a:prstGeom prst="rect">
            <a:avLst/>
          </a:prstGeom>
          <a:noFill/>
        </p:spPr>
        <p:txBody>
          <a:bodyPr wrap="square" rtlCol="0">
            <a:spAutoFit/>
          </a:bodyPr>
          <a:lstStyle/>
          <a:p>
            <a:pPr marL="457200" indent="-457200">
              <a:buFont typeface="Wingdings" panose="05000000000000000000" pitchFamily="2" charset="2"/>
              <a:buChar char="Ø"/>
            </a:pPr>
            <a:endParaRPr lang="es-ES_tradnl" sz="2800" dirty="0"/>
          </a:p>
          <a:p>
            <a:pPr marL="457200" indent="-457200">
              <a:buFont typeface="Wingdings" panose="05000000000000000000" pitchFamily="2" charset="2"/>
              <a:buChar char="Ø"/>
            </a:pPr>
            <a:r>
              <a:rPr lang="es-ES_tradnl" sz="2800" b="1" dirty="0"/>
              <a:t>Algoritmo de seguimiento de paredes(II):</a:t>
            </a:r>
            <a:endParaRPr lang="es-ES_tradnl" b="1" dirty="0"/>
          </a:p>
          <a:p>
            <a:endParaRPr lang="es-ES_tradnl" dirty="0"/>
          </a:p>
          <a:p>
            <a:pPr marL="800100" lvl="1" indent="-342900">
              <a:buFont typeface="+mj-lt"/>
              <a:buAutoNum type="arabicPeriod" startAt="5"/>
            </a:pPr>
            <a:r>
              <a:rPr lang="es-ES_tradnl" dirty="0"/>
              <a:t>Si el valor del sensor derecho o izquierda, se encuentra entre 100 y 20, entonces, el robot se moverá hacia adelante y los flags de comprobación de la pared derecha e izquierda volverán a ser cero. </a:t>
            </a:r>
          </a:p>
          <a:p>
            <a:pPr marL="800100" lvl="1" indent="-342900">
              <a:buFont typeface="+mj-lt"/>
              <a:buAutoNum type="arabicPeriod" startAt="5"/>
            </a:pPr>
            <a:endParaRPr lang="es-ES_tradnl" dirty="0"/>
          </a:p>
          <a:p>
            <a:pPr marL="800100" lvl="1" indent="-342900">
              <a:buFont typeface="+mj-lt"/>
              <a:buAutoNum type="arabicPeriod" startAt="5"/>
            </a:pPr>
            <a:r>
              <a:rPr lang="es-ES_tradnl" dirty="0"/>
              <a:t>Si el valor del sensor derecho o izquierdo es mayor que 100, indica que estamos cerca de la pared y el flag de la pared contraria es cero *(lo que significa que el robot no esta girando). Giraremos en el sentido contrario y cambiamos el flag que indica que el robot esta girando a 1.</a:t>
            </a:r>
          </a:p>
          <a:p>
            <a:pPr marL="800100" lvl="1" indent="-342900">
              <a:buFont typeface="+mj-lt"/>
              <a:buAutoNum type="arabicPeriod" startAt="5"/>
            </a:pPr>
            <a:endParaRPr lang="es-ES_tradnl" dirty="0"/>
          </a:p>
          <a:p>
            <a:pPr marL="800100" lvl="1" indent="-342900">
              <a:buFont typeface="+mj-lt"/>
              <a:buAutoNum type="arabicPeriod" startAt="5"/>
            </a:pPr>
            <a:r>
              <a:rPr lang="es-ES_tradnl" dirty="0"/>
              <a:t>Si el valor del sensor derecho o izquierdo es menor que 20, que indica que nos alejamos de la pared, y la variable de la pared contraria es cero *(lo que significa que el robot no esta girando). Giraremos en el sentido contrario y cambiamos la variable que indica que el robot esta girando a 1.</a:t>
            </a:r>
          </a:p>
          <a:p>
            <a:pPr marL="914400" lvl="1" indent="-457200">
              <a:buFont typeface="Wingdings" panose="05000000000000000000" pitchFamily="2" charset="2"/>
              <a:buChar char="Ø"/>
            </a:pPr>
            <a:endParaRPr lang="es-ES_tradnl" dirty="0"/>
          </a:p>
          <a:p>
            <a:pPr lvl="1"/>
            <a:r>
              <a:rPr lang="es-ES_tradnl" sz="1400" i="1" dirty="0"/>
              <a:t>* Si el robot esta girando y no tenemos flags que indiquen que esta girando. Realizara ambas condiciones y al girar a la derecha e izquierda (cambio de sentido en las ruedas), ira al revés.</a:t>
            </a:r>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a:p>
            <a:pPr marL="457200" indent="-457200">
              <a:buFont typeface="Wingdings" panose="05000000000000000000" pitchFamily="2" charset="2"/>
              <a:buChar char="Ø"/>
            </a:pPr>
            <a:endParaRPr lang="es-ES_tradnl" dirty="0"/>
          </a:p>
        </p:txBody>
      </p:sp>
    </p:spTree>
    <p:extLst>
      <p:ext uri="{BB962C8B-B14F-4D97-AF65-F5344CB8AC3E}">
        <p14:creationId xmlns:p14="http://schemas.microsoft.com/office/powerpoint/2010/main" val="19212177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737</TotalTime>
  <Words>846</Words>
  <Application>Microsoft Office PowerPoint</Application>
  <PresentationFormat>Panorámica</PresentationFormat>
  <Paragraphs>195</Paragraphs>
  <Slides>13</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Corbel</vt:lpstr>
      <vt:lpstr>Wingdings</vt:lpstr>
      <vt:lpstr>Parallax</vt:lpstr>
      <vt:lpstr>Presentación  Programación de arquitecturas encastadas</vt:lpstr>
      <vt:lpstr>Introducción</vt:lpstr>
      <vt:lpstr>Ingeniería de detalle</vt:lpstr>
      <vt:lpstr>Ingeniería de detalle</vt:lpstr>
      <vt:lpstr>Ingeniería de detalle</vt:lpstr>
      <vt:lpstr>Ingeniería de detalle</vt:lpstr>
      <vt:lpstr>Ingeniería de detalle</vt:lpstr>
      <vt:lpstr>Ingeniería de detalle</vt:lpstr>
      <vt:lpstr>Ingeniería de detalle</vt:lpstr>
      <vt:lpstr>Ingeniería de detalle</vt:lpstr>
      <vt:lpstr>Problemas</vt:lpstr>
      <vt:lpstr>Conclusiones</vt:lpstr>
      <vt:lpstr>Demostración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Programación de arquitecturas encastadas</dc:title>
  <dc:creator>Xavi</dc:creator>
  <cp:lastModifiedBy>Xavi</cp:lastModifiedBy>
  <cp:revision>49</cp:revision>
  <dcterms:created xsi:type="dcterms:W3CDTF">2016-06-02T09:50:05Z</dcterms:created>
  <dcterms:modified xsi:type="dcterms:W3CDTF">2016-06-17T04:02:40Z</dcterms:modified>
</cp:coreProperties>
</file>